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425" r:id="rId2"/>
    <p:sldId id="256" r:id="rId3"/>
    <p:sldId id="475" r:id="rId4"/>
    <p:sldId id="426" r:id="rId5"/>
    <p:sldId id="284" r:id="rId6"/>
    <p:sldId id="310" r:id="rId7"/>
    <p:sldId id="428" r:id="rId8"/>
    <p:sldId id="429" r:id="rId9"/>
    <p:sldId id="430" r:id="rId10"/>
    <p:sldId id="431" r:id="rId11"/>
    <p:sldId id="432" r:id="rId12"/>
    <p:sldId id="436" r:id="rId13"/>
    <p:sldId id="434" r:id="rId14"/>
    <p:sldId id="435" r:id="rId15"/>
    <p:sldId id="369" r:id="rId16"/>
    <p:sldId id="443" r:id="rId17"/>
    <p:sldId id="444" r:id="rId18"/>
    <p:sldId id="446" r:id="rId19"/>
    <p:sldId id="445" r:id="rId20"/>
    <p:sldId id="441" r:id="rId21"/>
    <p:sldId id="442" r:id="rId22"/>
    <p:sldId id="447" r:id="rId23"/>
    <p:sldId id="448" r:id="rId24"/>
    <p:sldId id="449" r:id="rId25"/>
    <p:sldId id="450" r:id="rId26"/>
    <p:sldId id="452" r:id="rId27"/>
    <p:sldId id="453" r:id="rId28"/>
    <p:sldId id="451" r:id="rId29"/>
    <p:sldId id="458" r:id="rId30"/>
    <p:sldId id="457" r:id="rId31"/>
    <p:sldId id="456" r:id="rId32"/>
    <p:sldId id="455" r:id="rId33"/>
    <p:sldId id="454" r:id="rId34"/>
    <p:sldId id="459" r:id="rId35"/>
    <p:sldId id="460" r:id="rId36"/>
    <p:sldId id="461" r:id="rId37"/>
    <p:sldId id="462" r:id="rId38"/>
    <p:sldId id="463" r:id="rId39"/>
    <p:sldId id="464" r:id="rId40"/>
    <p:sldId id="465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2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D570F9-B691-4F1F-B4EB-FA16250D1598}">
          <p14:sldIdLst>
            <p14:sldId id="425"/>
            <p14:sldId id="256"/>
            <p14:sldId id="475"/>
            <p14:sldId id="426"/>
            <p14:sldId id="284"/>
            <p14:sldId id="310"/>
            <p14:sldId id="428"/>
            <p14:sldId id="429"/>
            <p14:sldId id="430"/>
            <p14:sldId id="431"/>
            <p14:sldId id="432"/>
            <p14:sldId id="436"/>
            <p14:sldId id="434"/>
            <p14:sldId id="435"/>
            <p14:sldId id="369"/>
            <p14:sldId id="443"/>
            <p14:sldId id="444"/>
            <p14:sldId id="446"/>
            <p14:sldId id="445"/>
            <p14:sldId id="441"/>
            <p14:sldId id="442"/>
            <p14:sldId id="447"/>
            <p14:sldId id="448"/>
            <p14:sldId id="449"/>
            <p14:sldId id="450"/>
            <p14:sldId id="452"/>
            <p14:sldId id="453"/>
            <p14:sldId id="451"/>
            <p14:sldId id="458"/>
            <p14:sldId id="457"/>
            <p14:sldId id="456"/>
            <p14:sldId id="455"/>
            <p14:sldId id="454"/>
            <p14:sldId id="459"/>
            <p14:sldId id="460"/>
            <p14:sldId id="461"/>
            <p14:sldId id="462"/>
            <p14:sldId id="463"/>
            <p14:sldId id="464"/>
            <p14:sldId id="465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403"/>
    <a:srgbClr val="0000CD"/>
    <a:srgbClr val="A52A2A"/>
    <a:srgbClr val="B5A494"/>
    <a:srgbClr val="BCAE9C"/>
    <a:srgbClr val="1F566C"/>
    <a:srgbClr val="3DF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69448" autoAdjust="0"/>
  </p:normalViewPr>
  <p:slideViewPr>
    <p:cSldViewPr snapToGrid="0" showGuides="1">
      <p:cViewPr varScale="1">
        <p:scale>
          <a:sx n="79" d="100"/>
          <a:sy n="79" d="100"/>
        </p:scale>
        <p:origin x="1716" y="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92970-50E9-4E3B-A981-2AFF62E68547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50FEA5-3D68-4956-B53E-BA3D7EA8B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88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1834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14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20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same time I realized that I’m not “most people”. When I build a data warehouse, there are some things I need…or don’t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4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4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I’m not that different…most people would want this, but the question is how? Or what would be the best way to do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77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my own process a little closer…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4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if we look at the broader process, sometimes you get further down the line and then this happens…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46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even worse…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40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22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2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431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01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before you know it, you feel (and look) like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907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perfect world, I need my ETL framework to do the following…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740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405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142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67844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11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347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I had a lightbulb moment…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87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source-to-target mapping document</a:t>
            </a:r>
          </a:p>
          <a:p>
            <a:endParaRPr lang="en-US" dirty="0"/>
          </a:p>
          <a:p>
            <a:r>
              <a:rPr lang="en-US" dirty="0"/>
              <a:t>Show BIML to script tables &amp; packages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11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reasons to use BIML, but let’s look at a very obvious one to start…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1 – How many clicks to change the “Rows per batch” and “Maximum insert commit size” properties of a data flow destination?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727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1 – How many clicks to change the “Rows per batch” and “Maximum insert commit size” properties of a data flow destination?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7927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1 – How many clicks to change the same properties in BIML?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50FEA5-3D68-4956-B53E-BA3D7EA8BA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687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7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Varigence</a:t>
            </a:r>
            <a:r>
              <a:rPr lang="en-US" dirty="0"/>
              <a:t> website and BIML Express download</a:t>
            </a:r>
          </a:p>
          <a:p>
            <a:endParaRPr lang="en-US" dirty="0"/>
          </a:p>
          <a:p>
            <a:r>
              <a:rPr lang="en-US" dirty="0"/>
              <a:t>Demo: </a:t>
            </a:r>
          </a:p>
          <a:p>
            <a:pPr marL="228600" indent="-228600">
              <a:buAutoNum type="arabicPeriod"/>
            </a:pPr>
            <a:r>
              <a:rPr lang="en-US" dirty="0"/>
              <a:t>Walk through </a:t>
            </a:r>
            <a:r>
              <a:rPr lang="en-US" dirty="0" err="1"/>
              <a:t>Staging_Adventure</a:t>
            </a:r>
            <a:r>
              <a:rPr lang="en-US" dirty="0"/>
              <a:t> </a:t>
            </a:r>
            <a:r>
              <a:rPr lang="en-US" dirty="0" err="1"/>
              <a:t>Works_Product</a:t>
            </a:r>
            <a:r>
              <a:rPr lang="en-US" dirty="0"/>
              <a:t> package and BIML script to show syntax</a:t>
            </a:r>
          </a:p>
          <a:p>
            <a:pPr marL="228600" indent="-228600">
              <a:buAutoNum type="arabicPeriod"/>
            </a:pPr>
            <a:r>
              <a:rPr lang="en-US" dirty="0"/>
              <a:t>Show directives and hierarchical (tiered) files and execution</a:t>
            </a:r>
          </a:p>
          <a:p>
            <a:pPr marL="228600" indent="-228600">
              <a:buAutoNum type="arabicPeriod"/>
            </a:pPr>
            <a:r>
              <a:rPr lang="en-US" dirty="0"/>
              <a:t>Show include files</a:t>
            </a:r>
          </a:p>
          <a:p>
            <a:pPr marL="228600" indent="-228600">
              <a:buAutoNum type="arabicPeriod"/>
            </a:pPr>
            <a:r>
              <a:rPr lang="en-US" dirty="0"/>
              <a:t>Show Root Node </a:t>
            </a:r>
          </a:p>
          <a:p>
            <a:pPr marL="228600" indent="-228600">
              <a:buAutoNum type="arabicPeriod"/>
            </a:pPr>
            <a:r>
              <a:rPr lang="en-US" dirty="0"/>
              <a:t>Show automation with C# to generate all packages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87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people will use BIML to create an ETL framework…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50FEA5-3D68-4956-B53E-BA3D7EA8BA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6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72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6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987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3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00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80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1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2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1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3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717DF-92A1-49E5-8D36-130A418A61C6}" type="datetimeFigureOut">
              <a:rPr lang="en-US" smtClean="0"/>
              <a:t>5/15/2021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41B25-A62D-4F15-8CC3-D9F35C4811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49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question?utm_source=unsplash&amp;utm_medium=referral&amp;utm_content=creditCopyText" TargetMode="External"/><Relationship Id="rId4" Type="http://schemas.openxmlformats.org/officeDocument/2006/relationships/hyperlink" Target="https://unsplash.com/@camylla93?utm_source=unsplash&amp;utm_medium=referral&amp;utm_content=creditCopyTex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dance?utm_source=unsplash&amp;utm_medium=referral&amp;utm_content=creditCopyText" TargetMode="External"/><Relationship Id="rId4" Type="http://schemas.openxmlformats.org/officeDocument/2006/relationships/hyperlink" Target="https://unsplash.com/@clemono?utm_source=unsplash&amp;utm_medium=referral&amp;utm_content=creditCopyText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blocks?utm_source=unsplash&amp;utm_medium=referral&amp;utm_content=creditCopyText" TargetMode="External"/><Relationship Id="rId4" Type="http://schemas.openxmlformats.org/officeDocument/2006/relationships/hyperlink" Target="https://unsplash.com/@glencarrie?utm_source=unsplash&amp;utm_medium=referral&amp;utm_content=creditCopyTex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people?utm_source=unsplash&amp;utm_medium=referral&amp;utm_content=creditCopyText" TargetMode="External"/><Relationship Id="rId4" Type="http://schemas.openxmlformats.org/officeDocument/2006/relationships/hyperlink" Target="https://unsplash.com/@pinewatt?utm_source=unsplash&amp;utm_medium=referral&amp;utm_content=creditCopyTex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people?utm_source=unsplash&amp;utm_medium=referral&amp;utm_content=creditCopyText" TargetMode="External"/><Relationship Id="rId4" Type="http://schemas.openxmlformats.org/officeDocument/2006/relationships/hyperlink" Target="https://unsplash.com/@pinewatt?utm_source=unsplash&amp;utm_medium=referral&amp;utm_content=creditCopyTex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people?utm_source=unsplash&amp;utm_medium=referral&amp;utm_content=creditCopyText" TargetMode="External"/><Relationship Id="rId4" Type="http://schemas.openxmlformats.org/officeDocument/2006/relationships/hyperlink" Target="https://unsplash.com/@pinewatt?utm_source=unsplash&amp;utm_medium=referral&amp;utm_content=creditCopyTex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people?utm_source=unsplash&amp;utm_medium=referral&amp;utm_content=creditCopyText" TargetMode="External"/><Relationship Id="rId4" Type="http://schemas.openxmlformats.org/officeDocument/2006/relationships/hyperlink" Target="https://unsplash.com/@pinewatt?utm_source=unsplash&amp;utm_medium=referral&amp;utm_content=creditCopyTex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weird?utm_source=unsplash&amp;utm_medium=referral&amp;utm_content=creditCopyText" TargetMode="External"/><Relationship Id="rId4" Type="http://schemas.openxmlformats.org/officeDocument/2006/relationships/hyperlink" Target="https://unsplash.com/@ynsplt?utm_source=unsplash&amp;utm_medium=referral&amp;utm_content=creditCopyText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weird?utm_source=unsplash&amp;utm_medium=referral&amp;utm_content=creditCopyText" TargetMode="External"/><Relationship Id="rId4" Type="http://schemas.openxmlformats.org/officeDocument/2006/relationships/hyperlink" Target="https://unsplash.com/@ynsplt?utm_source=unsplash&amp;utm_medium=referral&amp;utm_content=creditCopyTex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unny?utm_source=unsplash&amp;utm_medium=referral&amp;utm_content=creditCopyText" TargetMode="External"/><Relationship Id="rId4" Type="http://schemas.openxmlformats.org/officeDocument/2006/relationships/hyperlink" Target="https://unsplash.com/@charlesdeluvio?utm_source=unsplash&amp;utm_medium=referral&amp;utm_content=creditCopyText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s/photos/thumbs?utm_source=unsplash&amp;utm_medium=referral&amp;utm_content=creditCopyText" TargetMode="External"/><Relationship Id="rId5" Type="http://schemas.openxmlformats.org/officeDocument/2006/relationships/hyperlink" Target="https://unsplash.com/@slavewire?utm_source=unsplash&amp;utm_medium=referral&amp;utm_content=creditCopyText" TargetMode="Externa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funny?utm_source=unsplash&amp;utm_medium=referral&amp;utm_content=creditCopyText" TargetMode="External"/><Relationship Id="rId4" Type="http://schemas.openxmlformats.org/officeDocument/2006/relationships/hyperlink" Target="https://unsplash.com/@jareddrice?utm_source=unsplash&amp;utm_medium=referral&amp;utm_content=creditCopyTex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lf?utm_source=unsplash&amp;utm_medium=referral&amp;utm_content=creditCopyText" TargetMode="External"/><Relationship Id="rId4" Type="http://schemas.openxmlformats.org/officeDocument/2006/relationships/hyperlink" Target="https://unsplash.com/@thomascpark?utm_source=unsplash&amp;utm_medium=referral&amp;utm_content=creditCopyText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lightbulb?utm_source=unsplash&amp;utm_medium=referral&amp;utm_content=creditCopyText" TargetMode="External"/><Relationship Id="rId4" Type="http://schemas.openxmlformats.org/officeDocument/2006/relationships/hyperlink" Target="https://unsplash.com/@ale_s_bianchi?utm_source=unsplash&amp;utm_medium=referral&amp;utm_content=creditCopyText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61C58E-1DE8-4CD2-979E-BFC98B39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Hang in there…we’re starting soon</a:t>
            </a:r>
          </a:p>
        </p:txBody>
      </p:sp>
      <p:pic>
        <p:nvPicPr>
          <p:cNvPr id="8" name="Picture 7" descr="A picture containing person, player, outdoor, woman&#10;&#10;Description automatically generated">
            <a:extLst>
              <a:ext uri="{FF2B5EF4-FFF2-40B4-BE49-F238E27FC236}">
                <a16:creationId xmlns:a16="http://schemas.microsoft.com/office/drawing/2014/main" id="{3F273589-0DBA-4E94-AD23-F07F5F21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7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Markup Language - Properties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title </a:t>
            </a:r>
            <a:r>
              <a:rPr lang="en-US" sz="3200" dirty="0">
                <a:solidFill>
                  <a:srgbClr val="FF0000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style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=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“</a:t>
            </a:r>
            <a:r>
              <a:rPr lang="en-US" sz="3200" dirty="0" err="1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color:blue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”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Hello World!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/title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This is a paragraph…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127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BIML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 err="1">
                <a:solidFill>
                  <a:srgbClr val="A52A2A"/>
                </a:solidFill>
              </a:rPr>
              <a:t>Biml</a:t>
            </a:r>
            <a:r>
              <a:rPr lang="en-US" sz="3200" dirty="0">
                <a:solidFill>
                  <a:srgbClr val="A52A2A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  <a:effectLst/>
              </a:rPr>
              <a:t>xmlns</a:t>
            </a:r>
            <a:r>
              <a:rPr lang="en-US" sz="3200" dirty="0">
                <a:solidFill>
                  <a:srgbClr val="0000CD"/>
                </a:solidFill>
                <a:effectLst/>
              </a:rPr>
              <a:t>=“http://schemas.varigence.com/biml.xsd”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Packages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Package </a:t>
            </a:r>
            <a:r>
              <a:rPr lang="en-US" sz="3200" dirty="0">
                <a:solidFill>
                  <a:srgbClr val="FF0000"/>
                </a:solidFill>
              </a:rPr>
              <a:t>Name</a:t>
            </a:r>
            <a:r>
              <a:rPr lang="en-US" sz="3200" dirty="0">
                <a:solidFill>
                  <a:srgbClr val="0000CD"/>
                </a:solidFill>
                <a:effectLst/>
              </a:rPr>
              <a:t>=“Load Some Data”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…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		 &lt;</a:t>
            </a:r>
            <a:r>
              <a:rPr lang="en-US" sz="3200" dirty="0">
                <a:solidFill>
                  <a:srgbClr val="A52A2A"/>
                </a:solidFill>
              </a:rPr>
              <a:t>Package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/Packages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</a:t>
            </a:r>
            <a:r>
              <a:rPr lang="en-US" sz="3200" dirty="0" err="1">
                <a:solidFill>
                  <a:srgbClr val="A52A2A"/>
                </a:solidFill>
              </a:rPr>
              <a:t>Biml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519519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og, ground, brown, mammal&#10;&#10;Description automatically generated">
            <a:extLst>
              <a:ext uri="{FF2B5EF4-FFF2-40B4-BE49-F238E27FC236}">
                <a16:creationId xmlns:a16="http://schemas.microsoft.com/office/drawing/2014/main" id="{33D783B7-8532-46C6-9C13-AED6160C6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2" b="40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Why BIML?</a:t>
            </a:r>
          </a:p>
        </p:txBody>
      </p:sp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E188BFE9-3658-40FE-A5D0-0A3662AA56D4}"/>
              </a:ext>
            </a:extLst>
          </p:cNvPr>
          <p:cNvSpPr>
            <a:spLocks noGrp="1"/>
          </p:cNvSpPr>
          <p:nvPr/>
        </p:nvSpPr>
        <p:spPr>
          <a:xfrm>
            <a:off x="8943289" y="6555070"/>
            <a:ext cx="3248711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tx1"/>
                </a:solidFill>
              </a:rPr>
              <a:t>Photo by </a:t>
            </a:r>
            <a:r>
              <a:rPr lang="en-US" sz="10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Camylla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Battani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99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ML-UP - Demo 1">
            <a:hlinkClick r:id="" action="ppaction://media"/>
            <a:extLst>
              <a:ext uri="{FF2B5EF4-FFF2-40B4-BE49-F238E27FC236}">
                <a16:creationId xmlns:a16="http://schemas.microsoft.com/office/drawing/2014/main" id="{198C48EF-E1FC-4754-B917-3087CF53B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3" y="133074"/>
            <a:ext cx="12169573" cy="659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ML-UP - Demo 2">
            <a:hlinkClick r:id="" action="ppaction://media"/>
            <a:extLst>
              <a:ext uri="{FF2B5EF4-FFF2-40B4-BE49-F238E27FC236}">
                <a16:creationId xmlns:a16="http://schemas.microsoft.com/office/drawing/2014/main" id="{79C1484D-F25C-41B3-BE75-8B22A91B4D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6999"/>
            <a:ext cx="12192000" cy="660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5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944" y="2831402"/>
            <a:ext cx="5452532" cy="11951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latin typeface="+mn-lt"/>
              </a:rPr>
              <a:t>Reasons to BIML</a:t>
            </a:r>
          </a:p>
        </p:txBody>
      </p:sp>
      <p:pic>
        <p:nvPicPr>
          <p:cNvPr id="4" name="Picture 3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0BEF102D-CB27-41F8-83CC-EA6ED2895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10" r="-1" b="202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7915A867-D38F-4AF8-B27C-CBEF2FBD68C7}"/>
              </a:ext>
            </a:extLst>
          </p:cNvPr>
          <p:cNvSpPr>
            <a:spLocks noGrp="1"/>
          </p:cNvSpPr>
          <p:nvPr/>
        </p:nvSpPr>
        <p:spPr>
          <a:xfrm>
            <a:off x="8943289" y="6555070"/>
            <a:ext cx="3248711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Clem </a:t>
            </a:r>
            <a:r>
              <a:rPr lang="en-US" sz="1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Onojeghuo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22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Reasons to BIML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Save your mouse…and your sanity!!</a:t>
            </a:r>
          </a:p>
        </p:txBody>
      </p:sp>
    </p:spTree>
    <p:extLst>
      <p:ext uri="{BB962C8B-B14F-4D97-AF65-F5344CB8AC3E}">
        <p14:creationId xmlns:p14="http://schemas.microsoft.com/office/powerpoint/2010/main" val="3961591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Reasons to BIML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Save your mouse…and your sanity!!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Enforce coding standards</a:t>
            </a:r>
          </a:p>
        </p:txBody>
      </p:sp>
    </p:spTree>
    <p:extLst>
      <p:ext uri="{BB962C8B-B14F-4D97-AF65-F5344CB8AC3E}">
        <p14:creationId xmlns:p14="http://schemas.microsoft.com/office/powerpoint/2010/main" val="140160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Reasons to BIML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Save your mouse…and your sanity!!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Enforce coding standards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2212548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Reasons to BIML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Save your mouse…and your sanity!!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Enforce coding standards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Source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35926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51340"/>
          </a:xfrm>
        </p:spPr>
        <p:txBody>
          <a:bodyPr>
            <a:noAutofit/>
          </a:bodyPr>
          <a:lstStyle/>
          <a:p>
            <a:r>
              <a:rPr lang="en-US" sz="7200" b="1" dirty="0">
                <a:latin typeface="+mn-lt"/>
              </a:rPr>
              <a:t>BIML-UP!! How I use BIML to speed up SSIS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73380"/>
            <a:ext cx="9144000" cy="884420"/>
          </a:xfrm>
        </p:spPr>
        <p:txBody>
          <a:bodyPr/>
          <a:lstStyle/>
          <a:p>
            <a:r>
              <a:rPr lang="en-US" dirty="0"/>
              <a:t>by Martin Schoombee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073" y="5973580"/>
            <a:ext cx="2918927" cy="88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93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BB5941A-3DC5-427E-8EFA-F5D01DA76D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CF7F85-93E4-43F7-853C-83530548F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69621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BIML Basics</a:t>
            </a:r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42C6DCFA-00F0-4542-8DDE-AC21500866AE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tx1"/>
                </a:solidFill>
              </a:rPr>
              <a:t>Photo by 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Glen Carrie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14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mountain, outdoor, nature, shore&#10;&#10;Description automatically generated">
            <a:extLst>
              <a:ext uri="{FF2B5EF4-FFF2-40B4-BE49-F238E27FC236}">
                <a16:creationId xmlns:a16="http://schemas.microsoft.com/office/drawing/2014/main" id="{5C5A3FE9-4BF1-4046-9482-34211E50E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965037-1A7D-4F8D-9E06-ED1F6CE3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Build a Framework </a:t>
            </a:r>
          </a:p>
        </p:txBody>
      </p:sp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BAE7A0AB-6CAD-4E87-A4F6-95D3EBC3D78A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tx1"/>
                </a:solidFill>
              </a:rPr>
              <a:t>Photo by 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pine watt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60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mountain, outdoor, nature, shore&#10;&#10;Description automatically generated">
            <a:extLst>
              <a:ext uri="{FF2B5EF4-FFF2-40B4-BE49-F238E27FC236}">
                <a16:creationId xmlns:a16="http://schemas.microsoft.com/office/drawing/2014/main" id="{A81C1A75-2546-4027-8CD4-B00D3AA5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2937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8834FBD-CE4E-4704-8669-31638B8F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 typical ETL framework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A96EBC44-AA7F-4B2D-9205-FBFEE8148E96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pine watt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1C8D5DF-2ADC-4CDD-9F19-3791DC1F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4564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Connect to data source</a:t>
            </a:r>
          </a:p>
        </p:txBody>
      </p:sp>
    </p:spTree>
    <p:extLst>
      <p:ext uri="{BB962C8B-B14F-4D97-AF65-F5344CB8AC3E}">
        <p14:creationId xmlns:p14="http://schemas.microsoft.com/office/powerpoint/2010/main" val="701175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shore&#10;&#10;Description automatically generated">
            <a:extLst>
              <a:ext uri="{FF2B5EF4-FFF2-40B4-BE49-F238E27FC236}">
                <a16:creationId xmlns:a16="http://schemas.microsoft.com/office/drawing/2014/main" id="{A81C1A75-2546-4027-8CD4-B00D3AA5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2937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8834FBD-CE4E-4704-8669-31638B8F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 typical ETL framework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A96EBC44-AA7F-4B2D-9205-FBFEE8148E96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pine watt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1C8D5DF-2ADC-4CDD-9F19-3791DC1F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4564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Connect to data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Extract metadata (tables, fields, etc.)</a:t>
            </a:r>
          </a:p>
        </p:txBody>
      </p:sp>
    </p:spTree>
    <p:extLst>
      <p:ext uri="{BB962C8B-B14F-4D97-AF65-F5344CB8AC3E}">
        <p14:creationId xmlns:p14="http://schemas.microsoft.com/office/powerpoint/2010/main" val="100765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ountain, outdoor, nature, shore&#10;&#10;Description automatically generated">
            <a:extLst>
              <a:ext uri="{FF2B5EF4-FFF2-40B4-BE49-F238E27FC236}">
                <a16:creationId xmlns:a16="http://schemas.microsoft.com/office/drawing/2014/main" id="{A81C1A75-2546-4027-8CD4-B00D3AA5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5" r="2937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8834FBD-CE4E-4704-8669-31638B8F1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 typical ETL framework</a:t>
            </a:r>
          </a:p>
        </p:txBody>
      </p:sp>
      <p:sp>
        <p:nvSpPr>
          <p:cNvPr id="22" name="Content Placeholder 18">
            <a:extLst>
              <a:ext uri="{FF2B5EF4-FFF2-40B4-BE49-F238E27FC236}">
                <a16:creationId xmlns:a16="http://schemas.microsoft.com/office/drawing/2014/main" id="{A96EBC44-AA7F-4B2D-9205-FBFEE8148E96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pine watt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Content Placeholder 6">
            <a:extLst>
              <a:ext uri="{FF2B5EF4-FFF2-40B4-BE49-F238E27FC236}">
                <a16:creationId xmlns:a16="http://schemas.microsoft.com/office/drawing/2014/main" id="{A1C8D5DF-2ADC-4CDD-9F19-3791DC1F0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4564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Connect to data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Extract metadata (tables, fields,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Use BIML to generate staging packages</a:t>
            </a:r>
          </a:p>
        </p:txBody>
      </p:sp>
    </p:spTree>
    <p:extLst>
      <p:ext uri="{BB962C8B-B14F-4D97-AF65-F5344CB8AC3E}">
        <p14:creationId xmlns:p14="http://schemas.microsoft.com/office/powerpoint/2010/main" val="4231882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A817F021-9BDE-40F0-A3C1-F608B01DA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0" b="58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38373C6-C5CE-4882-80FB-8C3683F1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122362"/>
            <a:ext cx="10773103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I’m not “most people”…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5C4B2D1F-703A-40DB-B1E8-81AF072E98AA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tx1"/>
                </a:solidFill>
              </a:rPr>
              <a:t>Photo by </a:t>
            </a:r>
            <a:r>
              <a:rPr lang="en-US" sz="10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yns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0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plt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278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with his mouth open&#10;&#10;Description automatically generated with medium confidence">
            <a:extLst>
              <a:ext uri="{FF2B5EF4-FFF2-40B4-BE49-F238E27FC236}">
                <a16:creationId xmlns:a16="http://schemas.microsoft.com/office/drawing/2014/main" id="{A817F021-9BDE-40F0-A3C1-F608B01DA3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4" r="27079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88B1F35-D1D8-4FE3-B960-BC149F0D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Why am I different?</a:t>
            </a:r>
          </a:p>
        </p:txBody>
      </p:sp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F3BEB367-6255-4B62-B06C-2206A269409B}"/>
              </a:ext>
            </a:extLst>
          </p:cNvPr>
          <p:cNvSpPr>
            <a:spLocks noGrp="1"/>
          </p:cNvSpPr>
          <p:nvPr/>
        </p:nvSpPr>
        <p:spPr>
          <a:xfrm>
            <a:off x="10195034" y="6555070"/>
            <a:ext cx="1996966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yns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0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plt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0CDDC31B-E918-438C-924C-00FCC1C6D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Don’t want all source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Want a subset of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May need to change data types</a:t>
            </a:r>
          </a:p>
        </p:txBody>
      </p:sp>
    </p:spTree>
    <p:extLst>
      <p:ext uri="{BB962C8B-B14F-4D97-AF65-F5344CB8AC3E}">
        <p14:creationId xmlns:p14="http://schemas.microsoft.com/office/powerpoint/2010/main" val="1391140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dog, yellow, wearing, hat&#10;&#10;Description automatically generated">
            <a:extLst>
              <a:ext uri="{FF2B5EF4-FFF2-40B4-BE49-F238E27FC236}">
                <a16:creationId xmlns:a16="http://schemas.microsoft.com/office/drawing/2014/main" id="{AF0B87C0-4869-4E39-8D40-2520175A35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4" r="1" b="2595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38373C6-C5CE-4882-80FB-8C3683F10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362"/>
            <a:ext cx="12192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Ok, I’m not that different</a:t>
            </a:r>
          </a:p>
        </p:txBody>
      </p:sp>
      <p:sp>
        <p:nvSpPr>
          <p:cNvPr id="9" name="Content Placeholder 18">
            <a:extLst>
              <a:ext uri="{FF2B5EF4-FFF2-40B4-BE49-F238E27FC236}">
                <a16:creationId xmlns:a16="http://schemas.microsoft.com/office/drawing/2014/main" id="{1AB48850-B8F7-4505-9042-F810D0F0D126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tx1"/>
                </a:solidFill>
              </a:rPr>
              <a:t>Photo by </a:t>
            </a:r>
            <a:r>
              <a:rPr lang="en-US" sz="1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Charles </a:t>
            </a:r>
            <a:r>
              <a:rPr lang="en-US" sz="1000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Deluvio</a:t>
            </a:r>
            <a:r>
              <a:rPr lang="en-US" sz="1000" dirty="0">
                <a:solidFill>
                  <a:schemeClr val="tx1"/>
                </a:solidFill>
              </a:rPr>
              <a:t> on </a:t>
            </a:r>
            <a:r>
              <a:rPr lang="en-US" sz="1000" dirty="0" err="1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323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Identify source system(s)</a:t>
            </a:r>
          </a:p>
        </p:txBody>
      </p:sp>
    </p:spTree>
    <p:extLst>
      <p:ext uri="{BB962C8B-B14F-4D97-AF65-F5344CB8AC3E}">
        <p14:creationId xmlns:p14="http://schemas.microsoft.com/office/powerpoint/2010/main" val="2918329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system(s)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Identify source attributes</a:t>
            </a:r>
          </a:p>
        </p:txBody>
      </p:sp>
    </p:spTree>
    <p:extLst>
      <p:ext uri="{BB962C8B-B14F-4D97-AF65-F5344CB8AC3E}">
        <p14:creationId xmlns:p14="http://schemas.microsoft.com/office/powerpoint/2010/main" val="168508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75F4D120-3921-42A8-A063-46B023CB0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person, person, staring&#10;&#10;Description automatically generated">
            <a:extLst>
              <a:ext uri="{FF2B5EF4-FFF2-40B4-BE49-F238E27FC236}">
                <a16:creationId xmlns:a16="http://schemas.microsoft.com/office/drawing/2014/main" id="{F3B8CFBD-DC3B-4CCA-A415-662B9C0C42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14640" b="6343"/>
          <a:stretch/>
        </p:blipFill>
        <p:spPr>
          <a:xfrm>
            <a:off x="5336505" y="850865"/>
            <a:ext cx="6855495" cy="52996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D01B3E5-85F4-41A9-A504-D5E6268DE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29"/>
          <a:stretch>
            <a:fillRect/>
          </a:stretch>
        </p:blipFill>
        <p:spPr>
          <a:xfrm>
            <a:off x="3466214" y="550975"/>
            <a:ext cx="8725786" cy="5756049"/>
          </a:xfrm>
          <a:custGeom>
            <a:avLst/>
            <a:gdLst>
              <a:gd name="connsiteX0" fmla="*/ 0 w 8725786"/>
              <a:gd name="connsiteY0" fmla="*/ 0 h 5756049"/>
              <a:gd name="connsiteX1" fmla="*/ 8725786 w 8725786"/>
              <a:gd name="connsiteY1" fmla="*/ 0 h 5756049"/>
              <a:gd name="connsiteX2" fmla="*/ 8725786 w 8725786"/>
              <a:gd name="connsiteY2" fmla="*/ 5756049 h 5756049"/>
              <a:gd name="connsiteX3" fmla="*/ 0 w 8725786"/>
              <a:gd name="connsiteY3" fmla="*/ 5756049 h 5756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25786" h="5756049">
                <a:moveTo>
                  <a:pt x="0" y="0"/>
                </a:moveTo>
                <a:lnTo>
                  <a:pt x="8725786" y="0"/>
                </a:lnTo>
                <a:lnTo>
                  <a:pt x="8725786" y="5756049"/>
                </a:lnTo>
                <a:lnTo>
                  <a:pt x="0" y="5756049"/>
                </a:lnTo>
                <a:close/>
              </a:path>
            </a:pathLst>
          </a:cu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E11CBE22-571E-4059-BEAD-6817E06A8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69" y="707512"/>
            <a:ext cx="5354579" cy="942612"/>
          </a:xfrm>
        </p:spPr>
        <p:txBody>
          <a:bodyPr anchor="t">
            <a:noAutofit/>
          </a:bodyPr>
          <a:lstStyle/>
          <a:p>
            <a:r>
              <a:rPr lang="en-US" sz="6600" b="1" dirty="0">
                <a:solidFill>
                  <a:srgbClr val="000000"/>
                </a:solidFill>
                <a:latin typeface="+mn-lt"/>
              </a:rPr>
              <a:t>BIML-UP!! </a:t>
            </a:r>
            <a:endParaRPr lang="en-US" sz="5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E01AE78-76C5-4139-82A8-0F7EA724F06D}"/>
              </a:ext>
            </a:extLst>
          </p:cNvPr>
          <p:cNvSpPr txBox="1">
            <a:spLocks/>
          </p:cNvSpPr>
          <p:nvPr/>
        </p:nvSpPr>
        <p:spPr>
          <a:xfrm>
            <a:off x="79269" y="2030000"/>
            <a:ext cx="5354579" cy="2797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How I use BIML to speed up SSIS development</a:t>
            </a:r>
          </a:p>
        </p:txBody>
      </p:sp>
      <p:sp>
        <p:nvSpPr>
          <p:cNvPr id="53" name="Subtitle 2">
            <a:extLst>
              <a:ext uri="{FF2B5EF4-FFF2-40B4-BE49-F238E27FC236}">
                <a16:creationId xmlns:a16="http://schemas.microsoft.com/office/drawing/2014/main" id="{3B248712-8C8E-4A4B-87ED-2F7F951D6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69" y="5207873"/>
            <a:ext cx="5354579" cy="464026"/>
          </a:xfrm>
        </p:spPr>
        <p:txBody>
          <a:bodyPr/>
          <a:lstStyle/>
          <a:p>
            <a:r>
              <a:rPr lang="en-US" dirty="0"/>
              <a:t>by Martin Schoombee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CE678F-EADE-4CFB-92DE-9A60B185F9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488" y="6258218"/>
            <a:ext cx="1979512" cy="599782"/>
          </a:xfrm>
          <a:prstGeom prst="rect">
            <a:avLst/>
          </a:prstGeom>
        </p:spPr>
      </p:pic>
      <p:sp>
        <p:nvSpPr>
          <p:cNvPr id="55" name="Content Placeholder 18">
            <a:extLst>
              <a:ext uri="{FF2B5EF4-FFF2-40B4-BE49-F238E27FC236}">
                <a16:creationId xmlns:a16="http://schemas.microsoft.com/office/drawing/2014/main" id="{451A4452-5411-4291-AC1E-1A80C085A90E}"/>
              </a:ext>
            </a:extLst>
          </p:cNvPr>
          <p:cNvSpPr>
            <a:spLocks noGrp="1"/>
          </p:cNvSpPr>
          <p:nvPr/>
        </p:nvSpPr>
        <p:spPr>
          <a:xfrm>
            <a:off x="8943289" y="-3040"/>
            <a:ext cx="3248711" cy="302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Photo by 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Alex Sheldon</a:t>
            </a:r>
            <a:r>
              <a:rPr lang="en-US" sz="1000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en-US" sz="1000" dirty="0" err="1">
                <a:solidFill>
                  <a:schemeClr val="bg2">
                    <a:lumMod val="9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50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system(s)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Create staging tables</a:t>
            </a:r>
          </a:p>
        </p:txBody>
      </p:sp>
    </p:spTree>
    <p:extLst>
      <p:ext uri="{BB962C8B-B14F-4D97-AF65-F5344CB8AC3E}">
        <p14:creationId xmlns:p14="http://schemas.microsoft.com/office/powerpoint/2010/main" val="242128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system(s)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Create staging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Develop staging SSIS packages</a:t>
            </a:r>
          </a:p>
        </p:txBody>
      </p:sp>
    </p:spTree>
    <p:extLst>
      <p:ext uri="{BB962C8B-B14F-4D97-AF65-F5344CB8AC3E}">
        <p14:creationId xmlns:p14="http://schemas.microsoft.com/office/powerpoint/2010/main" val="693836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system(s)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Create staging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Develop staging SSIS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Oops, I forgot something!</a:t>
            </a:r>
          </a:p>
        </p:txBody>
      </p:sp>
    </p:spTree>
    <p:extLst>
      <p:ext uri="{BB962C8B-B14F-4D97-AF65-F5344CB8AC3E}">
        <p14:creationId xmlns:p14="http://schemas.microsoft.com/office/powerpoint/2010/main" val="41750147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system(s)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Identify source attributes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Create staging tables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Develop staging SSIS packages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Oops, I forgot something!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Back to step 2 (x 10)…</a:t>
            </a:r>
          </a:p>
        </p:txBody>
      </p:sp>
    </p:spTree>
    <p:extLst>
      <p:ext uri="{BB962C8B-B14F-4D97-AF65-F5344CB8AC3E}">
        <p14:creationId xmlns:p14="http://schemas.microsoft.com/office/powerpoint/2010/main" val="1970112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2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Develop fact table procedures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4000" dirty="0"/>
              <a:t> Oops, I forgot something!</a:t>
            </a:r>
          </a:p>
        </p:txBody>
      </p:sp>
    </p:spTree>
    <p:extLst>
      <p:ext uri="{BB962C8B-B14F-4D97-AF65-F5344CB8AC3E}">
        <p14:creationId xmlns:p14="http://schemas.microsoft.com/office/powerpoint/2010/main" val="4250127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2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Develop fact table procedures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Oops, I forgot something!</a:t>
            </a:r>
          </a:p>
          <a:p>
            <a:pPr marL="514350" indent="-514350">
              <a:buFont typeface="+mj-lt"/>
              <a:buAutoNum type="arabicPeriod" startAt="24"/>
            </a:pPr>
            <a:r>
              <a:rPr lang="en-US" sz="4000" dirty="0"/>
              <a:t> Back to step 2 (x 20)…</a:t>
            </a:r>
          </a:p>
        </p:txBody>
      </p:sp>
    </p:spTree>
    <p:extLst>
      <p:ext uri="{BB962C8B-B14F-4D97-AF65-F5344CB8AC3E}">
        <p14:creationId xmlns:p14="http://schemas.microsoft.com/office/powerpoint/2010/main" val="250931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/>
              <a:t> Show new report to end user</a:t>
            </a:r>
          </a:p>
        </p:txBody>
      </p:sp>
    </p:spTree>
    <p:extLst>
      <p:ext uri="{BB962C8B-B14F-4D97-AF65-F5344CB8AC3E}">
        <p14:creationId xmlns:p14="http://schemas.microsoft.com/office/powerpoint/2010/main" val="310058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Show new report to end user</a:t>
            </a:r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/>
              <a:t> User wants another measure</a:t>
            </a:r>
          </a:p>
        </p:txBody>
      </p:sp>
    </p:spTree>
    <p:extLst>
      <p:ext uri="{BB962C8B-B14F-4D97-AF65-F5344CB8AC3E}">
        <p14:creationId xmlns:p14="http://schemas.microsoft.com/office/powerpoint/2010/main" val="3383470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Show new report to end user</a:t>
            </a:r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User wants another measure</a:t>
            </a:r>
          </a:p>
          <a:p>
            <a:pPr marL="514350" indent="-514350">
              <a:buFont typeface="+mj-lt"/>
              <a:buAutoNum type="arabicPeriod" startAt="104"/>
            </a:pPr>
            <a:r>
              <a:rPr lang="en-US" sz="4000" dirty="0"/>
              <a:t> Oops, I need a new source attribute!</a:t>
            </a:r>
          </a:p>
        </p:txBody>
      </p:sp>
    </p:spTree>
    <p:extLst>
      <p:ext uri="{BB962C8B-B14F-4D97-AF65-F5344CB8AC3E}">
        <p14:creationId xmlns:p14="http://schemas.microsoft.com/office/powerpoint/2010/main" val="1497410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My ETL development 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lang="en-US" sz="4000" dirty="0"/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Show new report to end user</a:t>
            </a:r>
          </a:p>
          <a:p>
            <a:pPr marL="742950" indent="-7429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User wants another measure</a:t>
            </a:r>
          </a:p>
          <a:p>
            <a:pPr marL="514350" indent="-514350">
              <a:buFont typeface="+mj-lt"/>
              <a:buAutoNum type="arabicPeriod" startAt="104"/>
            </a:pPr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Oops, I need a new source attribute!</a:t>
            </a:r>
          </a:p>
          <a:p>
            <a:pPr marL="514350" indent="-514350">
              <a:buFont typeface="+mj-lt"/>
              <a:buAutoNum type="arabicPeriod" startAt="104"/>
            </a:pPr>
            <a:r>
              <a:rPr lang="en-US" sz="4000" dirty="0"/>
              <a:t> Back to step 2 (x 100)</a:t>
            </a:r>
          </a:p>
        </p:txBody>
      </p:sp>
    </p:spTree>
    <p:extLst>
      <p:ext uri="{BB962C8B-B14F-4D97-AF65-F5344CB8AC3E}">
        <p14:creationId xmlns:p14="http://schemas.microsoft.com/office/powerpoint/2010/main" val="2932758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F566C"/>
                </a:solidFill>
                <a:latin typeface="+mn-lt"/>
              </a:rPr>
              <a:t>About Me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2"/>
            <a:ext cx="10515600" cy="5178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1F566C"/>
                </a:solidFill>
              </a:rPr>
              <a:t>“I help people make sense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F566C"/>
                </a:solidFill>
              </a:rPr>
              <a:t>of their data”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blog: </a:t>
            </a:r>
            <a:r>
              <a:rPr lang="en-US" sz="3200" dirty="0">
                <a:solidFill>
                  <a:srgbClr val="1F566C"/>
                </a:solidFill>
              </a:rPr>
              <a:t>martinschoombee.com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company: </a:t>
            </a:r>
            <a:r>
              <a:rPr lang="en-US" sz="3200" dirty="0">
                <a:solidFill>
                  <a:srgbClr val="1F566C"/>
                </a:solidFill>
              </a:rPr>
              <a:t>28twelve.consulting</a:t>
            </a:r>
          </a:p>
          <a:p>
            <a:pPr marL="0" indent="0">
              <a:buNone/>
            </a:pPr>
            <a:endParaRPr lang="en-US" sz="3200" dirty="0">
              <a:solidFill>
                <a:srgbClr val="1F566C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Tweet me: </a:t>
            </a:r>
            <a:r>
              <a:rPr lang="en-US" sz="3200" dirty="0">
                <a:solidFill>
                  <a:srgbClr val="1F566C"/>
                </a:solidFill>
              </a:rPr>
              <a:t>@</a:t>
            </a:r>
            <a:r>
              <a:rPr lang="en-US" sz="3200" dirty="0" err="1">
                <a:solidFill>
                  <a:srgbClr val="1F566C"/>
                </a:solidFill>
              </a:rPr>
              <a:t>MartinSchoombee</a:t>
            </a:r>
            <a:r>
              <a:rPr lang="en-US" sz="3200" dirty="0">
                <a:solidFill>
                  <a:srgbClr val="1F566C"/>
                </a:solidFill>
              </a:rPr>
              <a:t> </a:t>
            </a:r>
          </a:p>
          <a:p>
            <a:pPr marL="0" indent="0">
              <a:buNone/>
            </a:pPr>
            <a:endParaRPr lang="en-US" sz="3200" dirty="0">
              <a:solidFill>
                <a:srgbClr val="1F566C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 Repo</a:t>
            </a:r>
            <a:r>
              <a:rPr lang="en-US" sz="300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sz="3000">
                <a:solidFill>
                  <a:srgbClr val="1F566C"/>
                </a:solidFill>
              </a:rPr>
              <a:t>https://github.com/mschoombee/Presentations/wiki/Presentations</a:t>
            </a:r>
            <a:endParaRPr lang="en-US" sz="3000" dirty="0">
              <a:solidFill>
                <a:srgbClr val="1F566C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E2002-3CB0-4348-BDB5-23494A81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7764"/>
            <a:ext cx="1584960" cy="480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9D1E4-F6CB-410B-8572-AC2E2F2CB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67" y="0"/>
            <a:ext cx="4059999" cy="51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monkey sitting on a tree branch&#10;&#10;Description automatically generated with low confidence">
            <a:extLst>
              <a:ext uri="{FF2B5EF4-FFF2-40B4-BE49-F238E27FC236}">
                <a16:creationId xmlns:a16="http://schemas.microsoft.com/office/drawing/2014/main" id="{FC0E207F-B29D-4551-88B2-FAB5E5023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38782190-CE41-4BCF-85F7-98690E62C728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Jared Rice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88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/>
              <a:t> Script tables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13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Script tables</a:t>
            </a:r>
          </a:p>
          <a:p>
            <a:r>
              <a:rPr lang="en-US" sz="4000" dirty="0"/>
              <a:t> Generate staging packages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32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Script tables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staging packages</a:t>
            </a:r>
          </a:p>
          <a:p>
            <a:r>
              <a:rPr lang="en-US" sz="4000" dirty="0"/>
              <a:t> Generate parent packages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7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Script tables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staging packages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parent packages</a:t>
            </a:r>
          </a:p>
          <a:p>
            <a:r>
              <a:rPr lang="en-US" sz="4000" dirty="0"/>
              <a:t> Reduce impact/risk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647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Script tables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staging packages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parent packages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Reduce impact/risk</a:t>
            </a:r>
          </a:p>
          <a:p>
            <a:r>
              <a:rPr lang="en-US" sz="4000" dirty="0"/>
              <a:t> Speed up development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7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olf course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FBD1AC-ECDB-4C59-BD51-352A01CBA8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2" r="2333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C8912A-4935-4802-A4E3-0E46298A9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8" y="0"/>
            <a:ext cx="11112062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In a perfect world…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A6226989-D0C2-4C88-BDB6-EC32E830E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690" y="1199213"/>
            <a:ext cx="6656096" cy="50260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Script tables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staging packages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Generate parent packages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Reduce impact/risk</a:t>
            </a:r>
          </a:p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 Speed up development</a:t>
            </a:r>
          </a:p>
          <a:p>
            <a:r>
              <a:rPr lang="en-US" sz="4000" dirty="0"/>
              <a:t> Assist with documentation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4F42D34-BD6E-49E7-B348-04C81EAC4EDA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Thomas Park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6529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- up of a wine glass&#10;&#10;Description automatically generated with medium confidence">
            <a:extLst>
              <a:ext uri="{FF2B5EF4-FFF2-40B4-BE49-F238E27FC236}">
                <a16:creationId xmlns:a16="http://schemas.microsoft.com/office/drawing/2014/main" id="{D4DE6AC4-17BE-4EDC-92FB-E554C4E6B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67A2C94A-875D-4F01-B6A2-8503730CC9C8}"/>
              </a:ext>
            </a:extLst>
          </p:cNvPr>
          <p:cNvSpPr>
            <a:spLocks noGrp="1"/>
          </p:cNvSpPr>
          <p:nvPr/>
        </p:nvSpPr>
        <p:spPr>
          <a:xfrm>
            <a:off x="9858703" y="6555070"/>
            <a:ext cx="2333297" cy="3029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000" dirty="0">
                <a:solidFill>
                  <a:schemeClr val="bg1"/>
                </a:solidFill>
              </a:rPr>
              <a:t>Photo by </a:t>
            </a:r>
            <a:r>
              <a:rPr lang="en-US" sz="1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Alessandro Bianchi</a:t>
            </a:r>
            <a:r>
              <a:rPr lang="en-US" sz="1000" dirty="0">
                <a:solidFill>
                  <a:schemeClr val="bg1"/>
                </a:solidFill>
              </a:rPr>
              <a:t> on </a:t>
            </a:r>
            <a:r>
              <a:rPr lang="en-US" sz="10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084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B0B7B-3BAF-4F77-8310-C46BBD6837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85" b="9215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FE38C31-2FE5-4E7E-9A13-D76FB80B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2362"/>
            <a:ext cx="12192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Demo time…</a:t>
            </a:r>
          </a:p>
        </p:txBody>
      </p:sp>
    </p:spTree>
    <p:extLst>
      <p:ext uri="{BB962C8B-B14F-4D97-AF65-F5344CB8AC3E}">
        <p14:creationId xmlns:p14="http://schemas.microsoft.com/office/powerpoint/2010/main" val="3704403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1F566C"/>
                </a:solidFill>
                <a:latin typeface="+mn-lt"/>
              </a:rPr>
              <a:t>About Me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2"/>
            <a:ext cx="10515600" cy="51785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1F566C"/>
                </a:solidFill>
              </a:rPr>
              <a:t>“I help people make sense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F566C"/>
                </a:solidFill>
              </a:rPr>
              <a:t>of their data”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blog: </a:t>
            </a:r>
            <a:r>
              <a:rPr lang="en-US" sz="3200" dirty="0">
                <a:solidFill>
                  <a:srgbClr val="1F566C"/>
                </a:solidFill>
              </a:rPr>
              <a:t>martinschoombee.com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company: </a:t>
            </a:r>
            <a:r>
              <a:rPr lang="en-US" sz="3200" dirty="0">
                <a:solidFill>
                  <a:srgbClr val="1F566C"/>
                </a:solidFill>
              </a:rPr>
              <a:t>28twelve.consulting</a:t>
            </a:r>
          </a:p>
          <a:p>
            <a:pPr marL="0" indent="0">
              <a:buNone/>
            </a:pPr>
            <a:endParaRPr lang="en-US" sz="3200" dirty="0">
              <a:solidFill>
                <a:srgbClr val="1F566C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Tweet me: </a:t>
            </a:r>
            <a:r>
              <a:rPr lang="en-US" sz="3200" dirty="0">
                <a:solidFill>
                  <a:srgbClr val="1F566C"/>
                </a:solidFill>
              </a:rPr>
              <a:t>@</a:t>
            </a:r>
            <a:r>
              <a:rPr lang="en-US" sz="3200" dirty="0" err="1">
                <a:solidFill>
                  <a:srgbClr val="1F566C"/>
                </a:solidFill>
              </a:rPr>
              <a:t>MartinSchoombee</a:t>
            </a:r>
            <a:r>
              <a:rPr lang="en-US" sz="3200" dirty="0">
                <a:solidFill>
                  <a:srgbClr val="1F566C"/>
                </a:solidFill>
              </a:rPr>
              <a:t> </a:t>
            </a:r>
          </a:p>
          <a:p>
            <a:pPr marL="0" indent="0">
              <a:buNone/>
            </a:pPr>
            <a:endParaRPr lang="en-US" sz="3200" dirty="0">
              <a:solidFill>
                <a:srgbClr val="1F566C"/>
              </a:solidFill>
            </a:endParaRPr>
          </a:p>
          <a:p>
            <a:pPr marL="0" indent="0">
              <a:buNone/>
            </a:pP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 Repo: </a:t>
            </a:r>
            <a:r>
              <a:rPr lang="en-US" sz="3000" dirty="0">
                <a:solidFill>
                  <a:srgbClr val="1F566C"/>
                </a:solidFill>
              </a:rPr>
              <a:t>https://github.com/mschoombee/Presentations/wiki/Presentations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EE2002-3CB0-4348-BDB5-23494A814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040" y="6377764"/>
            <a:ext cx="1584960" cy="480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9D1E4-F6CB-410B-8572-AC2E2F2CB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67" y="0"/>
            <a:ext cx="4059999" cy="511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2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r>
              <a:rPr lang="en-US" sz="3200" dirty="0"/>
              <a:t>What is BIML</a:t>
            </a:r>
          </a:p>
          <a:p>
            <a:r>
              <a:rPr lang="en-US" sz="3200" dirty="0"/>
              <a:t>Reasons to use BIML</a:t>
            </a:r>
          </a:p>
          <a:p>
            <a:r>
              <a:rPr lang="en-US" sz="3200" dirty="0"/>
              <a:t>BIML basics</a:t>
            </a:r>
          </a:p>
          <a:p>
            <a:r>
              <a:rPr lang="en-US" sz="3200" dirty="0"/>
              <a:t>How I use BIML</a:t>
            </a:r>
          </a:p>
        </p:txBody>
      </p:sp>
    </p:spTree>
    <p:extLst>
      <p:ext uri="{BB962C8B-B14F-4D97-AF65-F5344CB8AC3E}">
        <p14:creationId xmlns:p14="http://schemas.microsoft.com/office/powerpoint/2010/main" val="4075802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6CC51-D1BF-4461-9ED6-6F4CE31BB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0" b="14000"/>
          <a:stretch/>
        </p:blipFill>
        <p:spPr>
          <a:xfrm rot="21600000">
            <a:off x="20" y="1"/>
            <a:ext cx="12191980" cy="68579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43BD69-8801-44A1-B622-365FE744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  <a:latin typeface="+mn-lt"/>
              </a:rPr>
              <a:t>BIML Who?</a:t>
            </a:r>
          </a:p>
        </p:txBody>
      </p:sp>
    </p:spTree>
    <p:extLst>
      <p:ext uri="{BB962C8B-B14F-4D97-AF65-F5344CB8AC3E}">
        <p14:creationId xmlns:p14="http://schemas.microsoft.com/office/powerpoint/2010/main" val="226177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Markup Language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title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Hello World!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/title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This is a paragraph…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7637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Markup Language - Tags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html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title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  <a:r>
              <a:rPr lang="en-US" sz="3200" dirty="0"/>
              <a:t>Hello World!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/title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body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p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  <a:r>
              <a:rPr lang="en-US" sz="3200" dirty="0"/>
              <a:t>This is a paragraph…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/p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/body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/html</a:t>
            </a:r>
            <a:r>
              <a:rPr lang="en-US" sz="3200" dirty="0">
                <a:solidFill>
                  <a:srgbClr val="0000CD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6904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+mn-lt"/>
              </a:rPr>
              <a:t>Markup Language – Human Readable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50260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title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Hello World!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title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  <a:r>
              <a:rPr lang="en-US" sz="3200" dirty="0"/>
              <a:t>This is a paragraph…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p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</a:t>
            </a:r>
            <a:r>
              <a:rPr lang="en-US" sz="3200" dirty="0">
                <a:solidFill>
                  <a:srgbClr val="A52A2A"/>
                </a:solidFill>
                <a:effectLst>
                  <a:glow rad="228600">
                    <a:srgbClr val="FFFF00">
                      <a:alpha val="40000"/>
                    </a:srgbClr>
                  </a:glow>
                </a:effectLst>
              </a:rPr>
              <a:t>body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CD"/>
                </a:solidFill>
              </a:rPr>
              <a:t>&lt;</a:t>
            </a:r>
            <a:r>
              <a:rPr lang="en-US" sz="3200" dirty="0">
                <a:solidFill>
                  <a:srgbClr val="A52A2A"/>
                </a:solidFill>
              </a:rPr>
              <a:t>/html</a:t>
            </a:r>
            <a:r>
              <a:rPr lang="en-US" sz="3200" dirty="0">
                <a:solidFill>
                  <a:srgbClr val="0000CD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1560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emplate.potx" id="{03240299-AE27-49E3-ACA0-A1E9FB8F9A3F}" vid="{747692BC-FF82-4EF2-975D-AFF91546B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</TotalTime>
  <Words>1299</Words>
  <Application>Microsoft Office PowerPoint</Application>
  <PresentationFormat>Widescreen</PresentationFormat>
  <Paragraphs>264</Paragraphs>
  <Slides>49</Slides>
  <Notes>29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Hang in there…we’re starting soon</vt:lpstr>
      <vt:lpstr>BIML-UP!! How I use BIML to speed up SSIS development</vt:lpstr>
      <vt:lpstr>BIML-UP!! </vt:lpstr>
      <vt:lpstr>About Me</vt:lpstr>
      <vt:lpstr>Agenda</vt:lpstr>
      <vt:lpstr>BIML Who?</vt:lpstr>
      <vt:lpstr>Markup Language</vt:lpstr>
      <vt:lpstr>Markup Language - Tags</vt:lpstr>
      <vt:lpstr>Markup Language – Human Readable</vt:lpstr>
      <vt:lpstr>Markup Language - Properties</vt:lpstr>
      <vt:lpstr>BIML</vt:lpstr>
      <vt:lpstr>Why BIML?</vt:lpstr>
      <vt:lpstr>PowerPoint Presentation</vt:lpstr>
      <vt:lpstr>PowerPoint Presentation</vt:lpstr>
      <vt:lpstr>Reasons to BIML</vt:lpstr>
      <vt:lpstr>Reasons to BIML</vt:lpstr>
      <vt:lpstr>Reasons to BIML</vt:lpstr>
      <vt:lpstr>Reasons to BIML</vt:lpstr>
      <vt:lpstr>Reasons to BIML</vt:lpstr>
      <vt:lpstr>BIML Basics</vt:lpstr>
      <vt:lpstr>Build a Framework </vt:lpstr>
      <vt:lpstr>A typical ETL framework</vt:lpstr>
      <vt:lpstr>A typical ETL framework</vt:lpstr>
      <vt:lpstr>A typical ETL framework</vt:lpstr>
      <vt:lpstr>I’m not “most people”…</vt:lpstr>
      <vt:lpstr>Why am I different?</vt:lpstr>
      <vt:lpstr>Ok, I’m not that different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My ETL development process</vt:lpstr>
      <vt:lpstr>PowerPoint Presentation</vt:lpstr>
      <vt:lpstr>In a perfect world…</vt:lpstr>
      <vt:lpstr>In a perfect world…</vt:lpstr>
      <vt:lpstr>In a perfect world…</vt:lpstr>
      <vt:lpstr>In a perfect world…</vt:lpstr>
      <vt:lpstr>In a perfect world…</vt:lpstr>
      <vt:lpstr>In a perfect world…</vt:lpstr>
      <vt:lpstr>PowerPoint Presentation</vt:lpstr>
      <vt:lpstr>Demo time…</vt:lpstr>
      <vt:lpstr>About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Hang in there…we’re starting soon</dc:title>
  <dc:creator>Martin Schoombee</dc:creator>
  <cp:lastModifiedBy>Martin Schoombee</cp:lastModifiedBy>
  <cp:revision>74</cp:revision>
  <dcterms:created xsi:type="dcterms:W3CDTF">2020-05-27T21:36:54Z</dcterms:created>
  <dcterms:modified xsi:type="dcterms:W3CDTF">2021-05-15T21:04:42Z</dcterms:modified>
</cp:coreProperties>
</file>